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5" r:id="rId2"/>
    <p:sldId id="258" r:id="rId3"/>
    <p:sldId id="274" r:id="rId4"/>
    <p:sldId id="277" r:id="rId5"/>
    <p:sldId id="276" r:id="rId6"/>
    <p:sldId id="300" r:id="rId7"/>
    <p:sldId id="299" r:id="rId8"/>
    <p:sldId id="287" r:id="rId9"/>
    <p:sldId id="301" r:id="rId10"/>
    <p:sldId id="302" r:id="rId11"/>
    <p:sldId id="303" r:id="rId12"/>
    <p:sldId id="304" r:id="rId13"/>
    <p:sldId id="305" r:id="rId14"/>
    <p:sldId id="297" r:id="rId15"/>
    <p:sldId id="256" r:id="rId16"/>
    <p:sldId id="278" r:id="rId17"/>
    <p:sldId id="279" r:id="rId18"/>
    <p:sldId id="280" r:id="rId19"/>
    <p:sldId id="281" r:id="rId20"/>
    <p:sldId id="282" r:id="rId21"/>
    <p:sldId id="286" r:id="rId22"/>
    <p:sldId id="285" r:id="rId23"/>
    <p:sldId id="284" r:id="rId24"/>
    <p:sldId id="298" r:id="rId25"/>
    <p:sldId id="270" r:id="rId26"/>
    <p:sldId id="271" r:id="rId27"/>
    <p:sldId id="266" r:id="rId28"/>
    <p:sldId id="273" r:id="rId29"/>
    <p:sldId id="269" r:id="rId30"/>
    <p:sldId id="272" r:id="rId31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00" autoAdjust="0"/>
    <p:restoredTop sz="94660"/>
  </p:normalViewPr>
  <p:slideViewPr>
    <p:cSldViewPr snapToGrid="0">
      <p:cViewPr>
        <p:scale>
          <a:sx n="70" d="100"/>
          <a:sy n="70" d="100"/>
        </p:scale>
        <p:origin x="-660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97BE-4F9C-44E4-AC11-0EF70108D135}" type="datetimeFigureOut">
              <a:rPr lang="he-IL" smtClean="0"/>
              <a:t>ז'/אדר/תשע"ח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FB50-B2F8-4B46-A33F-48DC508F97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063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97BE-4F9C-44E4-AC11-0EF70108D135}" type="datetimeFigureOut">
              <a:rPr lang="he-IL" smtClean="0"/>
              <a:t>ז'/אדר/תשע"ח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FB50-B2F8-4B46-A33F-48DC508F97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342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97BE-4F9C-44E4-AC11-0EF70108D135}" type="datetimeFigureOut">
              <a:rPr lang="he-IL" smtClean="0"/>
              <a:t>ז'/אדר/תשע"ח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FB50-B2F8-4B46-A33F-48DC508F97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4105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97BE-4F9C-44E4-AC11-0EF70108D135}" type="datetimeFigureOut">
              <a:rPr lang="he-IL" smtClean="0"/>
              <a:t>ז'/אדר/תשע"ח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FB50-B2F8-4B46-A33F-48DC508F97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2902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97BE-4F9C-44E4-AC11-0EF70108D135}" type="datetimeFigureOut">
              <a:rPr lang="he-IL" smtClean="0"/>
              <a:t>ז'/אדר/תשע"ח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FB50-B2F8-4B46-A33F-48DC508F97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5763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97BE-4F9C-44E4-AC11-0EF70108D135}" type="datetimeFigureOut">
              <a:rPr lang="he-IL" smtClean="0"/>
              <a:t>ז'/אדר/תשע"ח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FB50-B2F8-4B46-A33F-48DC508F97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295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97BE-4F9C-44E4-AC11-0EF70108D135}" type="datetimeFigureOut">
              <a:rPr lang="he-IL" smtClean="0"/>
              <a:t>ז'/אדר/תשע"ח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FB50-B2F8-4B46-A33F-48DC508F97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8478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97BE-4F9C-44E4-AC11-0EF70108D135}" type="datetimeFigureOut">
              <a:rPr lang="he-IL" smtClean="0"/>
              <a:t>ז'/אדר/תשע"ח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FB50-B2F8-4B46-A33F-48DC508F97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7105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97BE-4F9C-44E4-AC11-0EF70108D135}" type="datetimeFigureOut">
              <a:rPr lang="he-IL" smtClean="0"/>
              <a:t>ז'/אדר/תשע"ח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FB50-B2F8-4B46-A33F-48DC508F97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03167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97BE-4F9C-44E4-AC11-0EF70108D135}" type="datetimeFigureOut">
              <a:rPr lang="he-IL" smtClean="0"/>
              <a:t>ז'/אדר/תשע"ח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FB50-B2F8-4B46-A33F-48DC508F97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05072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E97BE-4F9C-44E4-AC11-0EF70108D135}" type="datetimeFigureOut">
              <a:rPr lang="he-IL" smtClean="0"/>
              <a:t>ז'/אדר/תשע"ח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FFB50-B2F8-4B46-A33F-48DC508F97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60974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E97BE-4F9C-44E4-AC11-0EF70108D135}" type="datetimeFigureOut">
              <a:rPr lang="he-IL" smtClean="0"/>
              <a:t>ז'/אדר/תשע"ח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FFB50-B2F8-4B46-A33F-48DC508F97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693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microsoft.com/office/2007/relationships/hdphoto" Target="../media/hdphoto2.wdp"/><Relationship Id="rId4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microsoft.com/office/2007/relationships/hdphoto" Target="../media/hdphoto2.wdp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\\server\E\Office files-temp\Public\פרויקטים מסודרים\Work\ישיבת שיח\imag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802" y="1884212"/>
            <a:ext cx="3646571" cy="3142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88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145" y="987784"/>
            <a:ext cx="3646571" cy="486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8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145" y="738919"/>
            <a:ext cx="3572757" cy="5645839"/>
          </a:xfrm>
          <a:prstGeom prst="rect">
            <a:avLst/>
          </a:prstGeom>
        </p:spPr>
      </p:pic>
      <p:sp>
        <p:nvSpPr>
          <p:cNvPr id="8" name="מלבן 7"/>
          <p:cNvSpPr/>
          <p:nvPr/>
        </p:nvSpPr>
        <p:spPr>
          <a:xfrm>
            <a:off x="3583786" y="6448926"/>
            <a:ext cx="84702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200" dirty="0">
                <a:solidFill>
                  <a:srgbClr val="222222"/>
                </a:solidFill>
                <a:latin typeface="Arial" panose="020B0604020202020204" pitchFamily="34" charset="0"/>
              </a:rPr>
              <a:t>הואיל משה. פראג, 1612. ביאור על התורה מרבי משה מת </a:t>
            </a:r>
            <a:r>
              <a:rPr lang="he-IL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מפרמיסלא</a:t>
            </a:r>
            <a:r>
              <a:rPr lang="he-IL" sz="1200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253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145" y="945632"/>
            <a:ext cx="3572757" cy="5232412"/>
          </a:xfrm>
          <a:prstGeom prst="rect">
            <a:avLst/>
          </a:prstGeom>
        </p:spPr>
      </p:pic>
      <p:sp>
        <p:nvSpPr>
          <p:cNvPr id="4" name="מלבן 3"/>
          <p:cNvSpPr/>
          <p:nvPr/>
        </p:nvSpPr>
        <p:spPr>
          <a:xfrm>
            <a:off x="6283279" y="6453578"/>
            <a:ext cx="57707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2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ויליאם פוט. 1882. התנ"ך המשעשע למתבגרים ולילדים</a:t>
            </a:r>
            <a:endParaRPr lang="he-IL" sz="1200" dirty="0"/>
          </a:p>
        </p:txBody>
      </p:sp>
    </p:spTree>
    <p:extLst>
      <p:ext uri="{BB962C8B-B14F-4D97-AF65-F5344CB8AC3E}">
        <p14:creationId xmlns:p14="http://schemas.microsoft.com/office/powerpoint/2010/main" val="383072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98016" y="5384295"/>
            <a:ext cx="511569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פרטים ומשמעותם</a:t>
            </a:r>
            <a:endParaRPr lang="he-IL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062" y="1047750"/>
            <a:ext cx="3571875" cy="4762500"/>
          </a:xfrm>
          <a:prstGeom prst="rect">
            <a:avLst/>
          </a:prstGeom>
        </p:spPr>
      </p:pic>
      <p:sp>
        <p:nvSpPr>
          <p:cNvPr id="4" name="מלבן 3"/>
          <p:cNvSpPr/>
          <p:nvPr/>
        </p:nvSpPr>
        <p:spPr>
          <a:xfrm>
            <a:off x="6283279" y="6453578"/>
            <a:ext cx="57707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 err="1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scarpa</a:t>
            </a:r>
            <a:r>
              <a:rPr lang="he-IL" sz="12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1957. אוליבטי. ונציה</a:t>
            </a:r>
            <a:endParaRPr lang="he-IL" sz="1200" dirty="0"/>
          </a:p>
        </p:txBody>
      </p:sp>
    </p:spTree>
    <p:extLst>
      <p:ext uri="{BB962C8B-B14F-4D97-AF65-F5344CB8AC3E}">
        <p14:creationId xmlns:p14="http://schemas.microsoft.com/office/powerpoint/2010/main" val="138112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5507956" y="348641"/>
            <a:ext cx="6096000" cy="59939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וְאֶת-הַמִּשְׁכָּן תַּעֲשֶׂה, עֶשֶׂר יְרִיעֹת: 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אֹרֶךְ הַיְרִיעָה הָאַחַת, שְׁמֹנֶה וְעֶשְׂרִים בָּאַמָּה,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וְרֹחַב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אַרְבַּע בָּאַמָּה, הַיְרִיעָה הָאֶחָת;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מִדָּה אַחַת,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לְכָל-הַיְרִיעֹת</a:t>
            </a:r>
            <a:r>
              <a:rPr lang="en-US" sz="1200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חֲמֵשׁ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הַיְרִיעֹת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תִּהְיֶין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ָ חֹבְרֹת,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אֶל-אֲחֹתָהּ;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וְחָמֵשׁ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יְרִיעֹת חֹבְרֹת,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אֶל-אֲחֹתָהּ.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וְעָשִׂיתָ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לֻלְאֹת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תְּכֵלֶת, עַל שְׂפַת הַיְרִיעָה הָאֶחָת, מִקָּצָה, בַּחֹבָרֶת;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וְכֵן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תַּעֲשֶׂה, בִּשְׂפַת הַיְרִיעָה, הַקִּיצוֹנָה, בַּמַּחְבֶּרֶת הַשֵּׁנִית</a:t>
            </a: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חֲמִשִּׁים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תַּעֲשֶׂה בַּיְרִיעָה הָאֶחָת,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וַחֲמִשִּׁים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תַּעֲשֶׂה בִּקְצֵה הַיְרִיעָה, אֲשֶׁר בַּמַּחְבֶּרֶת הַשֵּׁנִית: 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</a:t>
            </a: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ַקְבִּילֹת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הַלֻּלָאֹת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אֶל-אֲחֹתָה.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וְעָשִׂיתָ, חֲמִשִּׁים קַרְסֵי זָהָב;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וְחִבַּרְתָּ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אֶת-הַיְרִיעֹת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אֶל-אֲחֹתָהּ, בַּקְּרָסִים,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וְהָיָה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הַמִּשְׁכָּן, אֶחָד</a:t>
            </a:r>
            <a:r>
              <a:rPr lang="en-US" sz="1200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8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0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8" y="0"/>
            <a:ext cx="6858000" cy="6858000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5507956" y="348641"/>
            <a:ext cx="6096000" cy="59939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ְאֶת-הַמִּשְׁכָּן תַּעֲשֶׂה, עֶשֶׂר יְרִיעֹת: 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אֹרֶךְ הַיְרִיעָה הָאַחַת, שְׁמֹנֶה וְעֶשְׂרִים בָּאַמָּה, </a:t>
            </a:r>
            <a:endParaRPr lang="he-IL" sz="1200" b="1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וְרֹחַב 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אַרְבַּע בָּאַמָּה, הַיְרִיעָה הָאֶחָת; </a:t>
            </a:r>
            <a:endParaRPr lang="en-US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מִדָּה אַחַת,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לְכָל-הַיְרִיעֹת</a:t>
            </a:r>
            <a:r>
              <a:rPr lang="en-US" sz="1200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חֲמֵשׁ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הַיְרִיעֹת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תִּהְיֶין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ָ חֹבְרֹת,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אֶל-אֲחֹתָהּ;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וְחָמֵשׁ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יְרִיעֹת חֹבְרֹת,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אֶל-אֲחֹתָהּ.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וְעָשִׂיתָ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לֻלְאֹת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תְּכֵלֶת, עַל שְׂפַת הַיְרִיעָה הָאֶחָת, מִקָּצָה, בַּחֹבָרֶת;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וְכֵן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תַּעֲשֶׂה, בִּשְׂפַת הַיְרִיעָה, הַקִּיצוֹנָה, בַּמַּחְבֶּרֶת הַשֵּׁנִית</a:t>
            </a: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חֲמִשִּׁים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תַּעֲשֶׂה בַּיְרִיעָה הָאֶחָת,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וַחֲמִשִּׁים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תַּעֲשֶׂה בִּקְצֵה הַיְרִיעָה, אֲשֶׁר בַּמַּחְבֶּרֶת הַשֵּׁנִית: 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</a:t>
            </a: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ַקְבִּילֹת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הַלֻּלָאֹת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אֶל-אֲחֹתָה.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וְעָשִׂיתָ, חֲמִשִּׁים קַרְסֵי זָהָב;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וְחִבַּרְתָּ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אֶת-הַיְרִיעֹת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אֶל-אֲחֹתָהּ, בַּקְּרָסִים,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וְהָיָה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הַמִּשְׁכָּן, אֶחָד</a:t>
            </a:r>
            <a:r>
              <a:rPr lang="en-US" sz="1200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69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5507956" y="348641"/>
            <a:ext cx="6096000" cy="59939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וְאֶת-הַמִּשְׁכָּן תַּעֲשֶׂה, עֶשֶׂר יְרִיעֹת: 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אֹרֶךְ הַיְרִיעָה הָאַחַת, שְׁמֹנֶה וְעֶשְׂרִים בָּאַמָּה,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וְרֹחַב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אַרְבַּע בָּאַמָּה, הַיְרִיעָה הָאֶחָת;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מִדָּה אַחַת, </a:t>
            </a:r>
            <a:r>
              <a:rPr lang="he-IL" sz="1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לְכָל-הַיְרִיעֹת</a:t>
            </a:r>
            <a:r>
              <a:rPr lang="en-US" sz="1200" b="1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חֲמֵשׁ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הַיְרִיעֹת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תִּהְיֶין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ָ חֹבְרֹת,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אֶל-אֲחֹתָהּ;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וְחָמֵשׁ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יְרִיעֹת חֹבְרֹת,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אֶל-אֲחֹתָהּ.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וְעָשִׂיתָ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לֻלְאֹת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תְּכֵלֶת, עַל שְׂפַת הַיְרִיעָה הָאֶחָת, מִקָּצָה, בַּחֹבָרֶת;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וְכֵן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תַּעֲשֶׂה, בִּשְׂפַת הַיְרִיעָה, הַקִּיצוֹנָה, בַּמַּחְבֶּרֶת הַשֵּׁנִית</a:t>
            </a: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חֲמִשִּׁים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תַּעֲשֶׂה בַּיְרִיעָה הָאֶחָת,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וַחֲמִשִּׁים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תַּעֲשֶׂה בִּקְצֵה הַיְרִיעָה, אֲשֶׁר בַּמַּחְבֶּרֶת הַשֵּׁנִית: 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</a:t>
            </a: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ַקְבִּילֹת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הַלֻּלָאֹת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אֶל-אֲחֹתָה.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וְעָשִׂיתָ, חֲמִשִּׁים קַרְסֵי זָהָב;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וְחִבַּרְתָּ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אֶת-הַיְרִיעֹת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אֶל-אֲחֹתָהּ, בַּקְּרָסִים,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וְהָיָה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הַמִּשְׁכָּן, אֶחָד</a:t>
            </a:r>
            <a:r>
              <a:rPr lang="en-US" sz="1200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8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2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8" y="0"/>
            <a:ext cx="6858000" cy="6858000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5507956" y="348641"/>
            <a:ext cx="6096000" cy="59939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וְאֶת-הַמִּשְׁכָּן תַּעֲשֶׂה, עֶשֶׂר יְרִיעֹת: 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אֹרֶךְ הַיְרִיעָה הָאַחַת, שְׁמֹנֶה וְעֶשְׂרִים בָּאַמָּה,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וְרֹחַב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אַרְבַּע בָּאַמָּה, הַיְרִיעָה הָאֶחָת;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מִדָּה אַחַת,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לְכָל-הַיְרִיעֹת</a:t>
            </a:r>
            <a:r>
              <a:rPr lang="en-US" sz="1200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חֲמֵשׁ </a:t>
            </a:r>
            <a:r>
              <a:rPr lang="he-IL" sz="1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הַיְרִיעֹת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תִּהְיֶין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ָ חֹבְרֹת, </a:t>
            </a:r>
            <a:r>
              <a:rPr lang="he-IL" sz="1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אֶל-אֲחֹתָהּ; </a:t>
            </a:r>
            <a:endParaRPr lang="he-IL" sz="1200" b="1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וְחָמֵשׁ 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יְרִיעֹת חֹבְרֹת, </a:t>
            </a:r>
            <a:r>
              <a:rPr lang="he-IL" sz="1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אֶל-אֲחֹתָהּ.</a:t>
            </a:r>
            <a:endParaRPr lang="en-US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וְעָשִׂיתָ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לֻלְאֹת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תְּכֵלֶת, עַל שְׂפַת הַיְרִיעָה הָאֶחָת, מִקָּצָה, בַּחֹבָרֶת;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וְכֵן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תַּעֲשֶׂה, בִּשְׂפַת הַיְרִיעָה, הַקִּיצוֹנָה, בַּמַּחְבֶּרֶת הַשֵּׁנִית</a:t>
            </a: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חֲמִשִּׁים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תַּעֲשֶׂה בַּיְרִיעָה הָאֶחָת,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וַחֲמִשִּׁים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תַּעֲשֶׂה בִּקְצֵה הַיְרִיעָה, אֲשֶׁר בַּמַּחְבֶּרֶת הַשֵּׁנִית: 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</a:t>
            </a: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ַקְבִּילֹת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הַלֻּלָאֹת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אֶל-אֲחֹתָה.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וְעָשִׂיתָ, חֲמִשִּׁים קַרְסֵי זָהָב;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וְחִבַּרְתָּ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אֶת-הַיְרִיעֹת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אֶל-אֲחֹתָהּ, בַּקְּרָסִים,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וְהָיָה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הַמִּשְׁכָּן, אֶחָד</a:t>
            </a:r>
            <a:r>
              <a:rPr lang="en-US" sz="1200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54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8" y="0"/>
            <a:ext cx="6858000" cy="6858000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5507956" y="348641"/>
            <a:ext cx="6096000" cy="59939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וְאֶת-הַמִּשְׁכָּן תַּעֲשֶׂה, עֶשֶׂר יְרִיעֹת: 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אֹרֶךְ הַיְרִיעָה הָאַחַת, שְׁמֹנֶה וְעֶשְׂרִים בָּאַמָּה,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וְרֹחַב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אַרְבַּע בָּאַמָּה, הַיְרִיעָה הָאֶחָת;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מִדָּה אַחַת,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לְכָל-הַיְרִיעֹת</a:t>
            </a:r>
            <a:r>
              <a:rPr lang="en-US" sz="1200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חֲמֵשׁ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הַיְרִיעֹת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תִּהְיֶין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ָ חֹבְרֹת,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אֶל-אֲחֹתָהּ;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וְחָמֵשׁ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יְרִיעֹת חֹבְרֹת,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אֶל-אֲחֹתָהּ.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וְעָשִׂיתָ </a:t>
            </a:r>
            <a:r>
              <a:rPr lang="he-IL" sz="1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לֻלְאֹת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תְּכֵלֶת, עַל שְׂפַת הַיְרִיעָה הָאֶחָת, מִקָּצָה, בַּחֹבָרֶת; </a:t>
            </a:r>
            <a:endParaRPr lang="he-IL" sz="1200" b="1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וְכֵן 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תַּעֲשֶׂה, בִּשְׂפַת הַיְרִיעָה, הַקִּיצוֹנָה, בַּמַּחְבֶּרֶת הַשֵּׁנִית</a:t>
            </a:r>
            <a:r>
              <a:rPr lang="he-IL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חֲמִשִּׁים </a:t>
            </a:r>
            <a:r>
              <a:rPr lang="he-IL" sz="1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לֻלָאֹת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תַּעֲשֶׂה בַּיְרִיעָה הָאֶחָת, </a:t>
            </a:r>
            <a:endParaRPr lang="he-IL" sz="1200" b="1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וַחֲמִשִּׁים </a:t>
            </a:r>
            <a:r>
              <a:rPr lang="he-IL" sz="1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לֻלָאֹת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תַּעֲשֶׂה בִּקְצֵה הַיְרִיעָה, אֲשֶׁר בַּמַּחְבֶּרֶת הַשֵּׁנִית:  </a:t>
            </a:r>
            <a:endParaRPr lang="he-IL" sz="1200" b="1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</a:t>
            </a:r>
            <a:r>
              <a:rPr lang="he-IL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ַקְבִּילֹת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הַלֻּלָאֹת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אֶל-אֲחֹתָה.</a:t>
            </a:r>
            <a:endParaRPr lang="en-US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וְעָשִׂיתָ, חֲמִשִּׁים קַרְסֵי זָהָב;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וְחִבַּרְתָּ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אֶת-הַיְרִיעֹת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אֶל-אֲחֹתָהּ, בַּקְּרָסִים,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וְהָיָה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הַמִּשְׁכָּן, אֶחָד</a:t>
            </a:r>
            <a:r>
              <a:rPr lang="en-US" sz="1200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93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8" y="0"/>
            <a:ext cx="6858000" cy="6858000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5507956" y="348641"/>
            <a:ext cx="6096000" cy="59939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וְאֶת-הַמִּשְׁכָּן תַּעֲשֶׂה, עֶשֶׂר יְרִיעֹת: 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אֹרֶךְ הַיְרִיעָה הָאַחַת, שְׁמֹנֶה וְעֶשְׂרִים בָּאַמָּה,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וְרֹחַב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אַרְבַּע בָּאַמָּה, הַיְרִיעָה הָאֶחָת;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מִדָּה אַחַת,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לְכָל-הַיְרִיעֹת</a:t>
            </a:r>
            <a:r>
              <a:rPr lang="en-US" sz="1200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חֲמֵשׁ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הַיְרִיעֹת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תִּהְיֶין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ָ חֹבְרֹת,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אֶל-אֲחֹתָהּ;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וְחָמֵשׁ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יְרִיעֹת חֹבְרֹת,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אֶל-אֲחֹתָהּ.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וְעָשִׂיתָ </a:t>
            </a:r>
            <a:r>
              <a:rPr lang="he-IL" sz="1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לֻלְאֹת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תְּכֵלֶת, עַל שְׂפַת הַיְרִיעָה הָאֶחָת, מִקָּצָה, בַּחֹבָרֶת; </a:t>
            </a:r>
            <a:endParaRPr lang="he-IL" sz="1200" b="1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וְכֵן 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תַּעֲשֶׂה, בִּשְׂפַת הַיְרִיעָה, הַקִּיצוֹנָה, בַּמַּחְבֶּרֶת הַשֵּׁנִית</a:t>
            </a:r>
            <a:r>
              <a:rPr lang="he-IL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חֲמִשִּׁים </a:t>
            </a:r>
            <a:r>
              <a:rPr lang="he-IL" sz="1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לֻלָאֹת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תַּעֲשֶׂה בַּיְרִיעָה הָאֶחָת, </a:t>
            </a:r>
            <a:endParaRPr lang="he-IL" sz="1200" b="1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וַחֲמִשִּׁים </a:t>
            </a:r>
            <a:r>
              <a:rPr lang="he-IL" sz="1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לֻלָאֹת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תַּעֲשֶׂה בִּקְצֵה הַיְרִיעָה, אֲשֶׁר בַּמַּחְבֶּרֶת הַשֵּׁנִית:  </a:t>
            </a:r>
            <a:endParaRPr lang="he-IL" sz="1200" b="1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</a:t>
            </a:r>
            <a:r>
              <a:rPr lang="he-IL" sz="12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ַקְבִּילֹת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הַלֻּלָאֹת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אֶל-אֲחֹתָה.</a:t>
            </a:r>
            <a:endParaRPr lang="en-US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וְעָשִׂיתָ, חֲמִשִּׁים קַרְסֵי זָהָב;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וְחִבַּרְתָּ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אֶת-הַיְרִיעֹת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אֶל-אֲחֹתָהּ, בַּקְּרָסִים,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וְהָיָה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הַמִּשְׁכָּן, אֶחָד</a:t>
            </a:r>
            <a:r>
              <a:rPr lang="en-US" sz="1200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2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8" y="0"/>
            <a:ext cx="6858000" cy="6858000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5507956" y="348641"/>
            <a:ext cx="6096000" cy="59939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וְאֶת-הַמִּשְׁכָּן תַּעֲשֶׂה, עֶשֶׂר יְרִיעֹת: 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אֹרֶךְ הַיְרִיעָה הָאַחַת, שְׁמֹנֶה וְעֶשְׂרִים בָּאַמָּה,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וְרֹחַב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אַרְבַּע בָּאַמָּה, הַיְרִיעָה הָאֶחָת;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מִדָּה אַחַת,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לְכָל-הַיְרִיעֹת</a:t>
            </a:r>
            <a:r>
              <a:rPr lang="en-US" sz="1200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חֲמֵשׁ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הַיְרִיעֹת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תִּהְיֶין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ָ חֹבְרֹת,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אֶל-אֲחֹתָהּ;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וְחָמֵשׁ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יְרִיעֹת חֹבְרֹת,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אֶל-אֲחֹתָהּ.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וְעָשִׂיתָ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לֻלְאֹת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תְּכֵלֶת, עַל שְׂפַת הַיְרִיעָה הָאֶחָת, מִקָּצָה, בַּחֹבָרֶת;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וְכֵן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תַּעֲשֶׂה, בִּשְׂפַת הַיְרִיעָה, הַקִּיצוֹנָה, בַּמַּחְבֶּרֶת הַשֵּׁנִית</a:t>
            </a: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חֲמִשִּׁים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תַּעֲשֶׂה בַּיְרִיעָה הָאֶחָת,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וַחֲמִשִּׁים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תַּעֲשֶׂה בִּקְצֵה הַיְרִיעָה, אֲשֶׁר בַּמַּחְבֶּרֶת הַשֵּׁנִית: 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</a:t>
            </a: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ַקְבִּילֹת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הַלֻּלָאֹת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אֶל-אֲחֹתָה.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וְעָשִׂיתָ, חֲמִשִּׁים קַרְסֵי זָהָב; </a:t>
            </a:r>
            <a:endParaRPr lang="en-US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וְחִבַּרְתָּ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אֶת-הַיְרִיעֹת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אֶל-אֲחֹתָהּ, בַּקְּרָסִים,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וְהָיָה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הַמִּשְׁכָּן, אֶחָד</a:t>
            </a:r>
            <a:r>
              <a:rPr lang="en-US" sz="1200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49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38" y="0"/>
            <a:ext cx="6858000" cy="6858000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5507956" y="348641"/>
            <a:ext cx="6096000" cy="59939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וְאֶת-הַמִּשְׁכָּן תַּעֲשֶׂה, עֶשֶׂר יְרִיעֹת: 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אֹרֶךְ הַיְרִיעָה הָאַחַת, שְׁמֹנֶה וְעֶשְׂרִים בָּאַמָּה,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וְרֹחַב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אַרְבַּע בָּאַמָּה, הַיְרִיעָה הָאֶחָת; 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מִדָּה אַחַת,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לְכָל-הַיְרִיעֹת</a:t>
            </a:r>
            <a:r>
              <a:rPr lang="en-US" sz="1200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חֲמֵשׁ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הַיְרִיעֹת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תִּהְיֶין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ָ חֹבְרֹת,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אֶל-אֲחֹתָהּ;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וְחָמֵשׁ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יְרִיעֹת חֹבְרֹת,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אֶל-אֲחֹתָהּ.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וְעָשִׂיתָ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לֻלְאֹת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תְּכֵלֶת, עַל שְׂפַת הַיְרִיעָה הָאֶחָת, מִקָּצָה, בַּחֹבָרֶת;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וְכֵן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תַּעֲשֶׂה, בִּשְׂפַת הַיְרִיעָה, הַקִּיצוֹנָה, בַּמַּחְבֶּרֶת הַשֵּׁנִית</a:t>
            </a: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חֲמִשִּׁים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תַּעֲשֶׂה בַּיְרִיעָה הָאֶחָת,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וַחֲמִשִּׁים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תַּעֲשֶׂה בִּקְצֵה הַיְרִיעָה, אֲשֶׁר בַּמַּחְבֶּרֶת הַשֵּׁנִית: 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</a:t>
            </a: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ַקְבִּילֹת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הַלֻּלָאֹת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, אֶל-אֲחֹתָה.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וְעָשִׂיתָ, חֲמִשִּׁים קַרְסֵי זָהָב; </a:t>
            </a:r>
            <a:endParaRPr lang="en-US" sz="1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 </a:t>
            </a:r>
            <a:endParaRPr lang="en-US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וְחִבַּרְתָּ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אֶת-הַיְרִיעֹת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12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אִשָּׁה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 אֶל-אֲחֹתָהּ, בַּקְּרָסִים, </a:t>
            </a:r>
            <a:endParaRPr lang="he-IL" sz="12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12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וְהָיָה </a:t>
            </a:r>
            <a:r>
              <a:rPr lang="he-IL" sz="1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הַמִּשְׁכָּן, אֶחָד</a:t>
            </a:r>
            <a:r>
              <a:rPr lang="en-US" sz="1200" dirty="0">
                <a:solidFill>
                  <a:srgbClr val="000000"/>
                </a:solidFill>
                <a:latin typeface="David" panose="020E0502060401010101" pitchFamily="34" charset="-79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11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קבוצה 9"/>
          <p:cNvGrpSpPr/>
          <p:nvPr/>
        </p:nvGrpSpPr>
        <p:grpSpPr>
          <a:xfrm>
            <a:off x="3593431" y="3144252"/>
            <a:ext cx="4515853" cy="1"/>
            <a:chOff x="3593431" y="3144252"/>
            <a:chExt cx="4515853" cy="1"/>
          </a:xfrm>
        </p:grpSpPr>
        <p:cxnSp>
          <p:nvCxnSpPr>
            <p:cNvPr id="6" name="מחבר ישר 5"/>
            <p:cNvCxnSpPr/>
            <p:nvPr/>
          </p:nvCxnSpPr>
          <p:spPr>
            <a:xfrm>
              <a:off x="3593431" y="3144253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מחבר ישר 6"/>
            <p:cNvCxnSpPr/>
            <p:nvPr/>
          </p:nvCxnSpPr>
          <p:spPr>
            <a:xfrm>
              <a:off x="6809873" y="3144252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9338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קבוצה 9"/>
          <p:cNvGrpSpPr/>
          <p:nvPr/>
        </p:nvGrpSpPr>
        <p:grpSpPr>
          <a:xfrm>
            <a:off x="3593431" y="3064042"/>
            <a:ext cx="4515853" cy="160421"/>
            <a:chOff x="3593431" y="3064042"/>
            <a:chExt cx="4515853" cy="160421"/>
          </a:xfrm>
        </p:grpSpPr>
        <p:cxnSp>
          <p:nvCxnSpPr>
            <p:cNvPr id="6" name="מחבר ישר 5"/>
            <p:cNvCxnSpPr/>
            <p:nvPr/>
          </p:nvCxnSpPr>
          <p:spPr>
            <a:xfrm>
              <a:off x="3593431" y="3144253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מחבר ישר 6"/>
            <p:cNvCxnSpPr/>
            <p:nvPr/>
          </p:nvCxnSpPr>
          <p:spPr>
            <a:xfrm>
              <a:off x="6809873" y="3144252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אליפסה 7"/>
            <p:cNvSpPr/>
            <p:nvPr/>
          </p:nvSpPr>
          <p:spPr>
            <a:xfrm>
              <a:off x="5149515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אליפסה 8"/>
            <p:cNvSpPr/>
            <p:nvPr/>
          </p:nvSpPr>
          <p:spPr>
            <a:xfrm>
              <a:off x="6392779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211948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3593431" y="3064042"/>
            <a:ext cx="4515853" cy="160421"/>
            <a:chOff x="3593431" y="3064042"/>
            <a:chExt cx="4515853" cy="160421"/>
          </a:xfrm>
        </p:grpSpPr>
        <p:cxnSp>
          <p:nvCxnSpPr>
            <p:cNvPr id="6" name="מחבר ישר 5"/>
            <p:cNvCxnSpPr/>
            <p:nvPr/>
          </p:nvCxnSpPr>
          <p:spPr>
            <a:xfrm>
              <a:off x="3593431" y="3144253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מחבר ישר 6"/>
            <p:cNvCxnSpPr/>
            <p:nvPr/>
          </p:nvCxnSpPr>
          <p:spPr>
            <a:xfrm>
              <a:off x="6809873" y="3144252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אליפסה 7"/>
            <p:cNvSpPr/>
            <p:nvPr/>
          </p:nvSpPr>
          <p:spPr>
            <a:xfrm>
              <a:off x="5244930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אליפסה 8"/>
            <p:cNvSpPr/>
            <p:nvPr/>
          </p:nvSpPr>
          <p:spPr>
            <a:xfrm>
              <a:off x="6313894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404994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3593431" y="3064042"/>
            <a:ext cx="4515853" cy="160421"/>
            <a:chOff x="3593431" y="3064042"/>
            <a:chExt cx="4515853" cy="160421"/>
          </a:xfrm>
        </p:grpSpPr>
        <p:cxnSp>
          <p:nvCxnSpPr>
            <p:cNvPr id="6" name="מחבר ישר 5"/>
            <p:cNvCxnSpPr/>
            <p:nvPr/>
          </p:nvCxnSpPr>
          <p:spPr>
            <a:xfrm>
              <a:off x="3593431" y="3144253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מחבר ישר 6"/>
            <p:cNvCxnSpPr/>
            <p:nvPr/>
          </p:nvCxnSpPr>
          <p:spPr>
            <a:xfrm>
              <a:off x="6809873" y="3144252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אליפסה 7"/>
            <p:cNvSpPr/>
            <p:nvPr/>
          </p:nvSpPr>
          <p:spPr>
            <a:xfrm>
              <a:off x="5362736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אליפסה 8"/>
            <p:cNvSpPr/>
            <p:nvPr/>
          </p:nvSpPr>
          <p:spPr>
            <a:xfrm>
              <a:off x="6258235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247007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3593431" y="3064042"/>
            <a:ext cx="4515853" cy="160421"/>
            <a:chOff x="3593431" y="3064042"/>
            <a:chExt cx="4515853" cy="160421"/>
          </a:xfrm>
        </p:grpSpPr>
        <p:cxnSp>
          <p:nvCxnSpPr>
            <p:cNvPr id="6" name="מחבר ישר 5"/>
            <p:cNvCxnSpPr/>
            <p:nvPr/>
          </p:nvCxnSpPr>
          <p:spPr>
            <a:xfrm>
              <a:off x="3593431" y="3144253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מחבר ישר 6"/>
            <p:cNvCxnSpPr/>
            <p:nvPr/>
          </p:nvCxnSpPr>
          <p:spPr>
            <a:xfrm>
              <a:off x="6809873" y="3144252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אליפסה 7"/>
            <p:cNvSpPr/>
            <p:nvPr/>
          </p:nvSpPr>
          <p:spPr>
            <a:xfrm>
              <a:off x="5390948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אליפסה 8"/>
            <p:cNvSpPr/>
            <p:nvPr/>
          </p:nvSpPr>
          <p:spPr>
            <a:xfrm>
              <a:off x="6153855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11112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3593431" y="3064042"/>
            <a:ext cx="4515853" cy="163908"/>
            <a:chOff x="3593431" y="3064042"/>
            <a:chExt cx="4515853" cy="163908"/>
          </a:xfrm>
        </p:grpSpPr>
        <p:cxnSp>
          <p:nvCxnSpPr>
            <p:cNvPr id="6" name="מחבר ישר 5"/>
            <p:cNvCxnSpPr/>
            <p:nvPr/>
          </p:nvCxnSpPr>
          <p:spPr>
            <a:xfrm>
              <a:off x="3593431" y="3144253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מחבר ישר 6"/>
            <p:cNvCxnSpPr/>
            <p:nvPr/>
          </p:nvCxnSpPr>
          <p:spPr>
            <a:xfrm>
              <a:off x="6809873" y="3144252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אליפסה 7"/>
            <p:cNvSpPr/>
            <p:nvPr/>
          </p:nvSpPr>
          <p:spPr>
            <a:xfrm>
              <a:off x="5390948" y="3064042"/>
              <a:ext cx="160421" cy="16042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אליפסה 8"/>
            <p:cNvSpPr/>
            <p:nvPr/>
          </p:nvSpPr>
          <p:spPr>
            <a:xfrm>
              <a:off x="6153855" y="3064042"/>
              <a:ext cx="160421" cy="16042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0" name="אליפסה 9"/>
            <p:cNvSpPr/>
            <p:nvPr/>
          </p:nvSpPr>
          <p:spPr>
            <a:xfrm>
              <a:off x="5578048" y="3067529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" name="אליפסה 10"/>
            <p:cNvSpPr/>
            <p:nvPr/>
          </p:nvSpPr>
          <p:spPr>
            <a:xfrm>
              <a:off x="5966755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355424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3593431" y="3064042"/>
            <a:ext cx="4515853" cy="160421"/>
            <a:chOff x="3593431" y="3064042"/>
            <a:chExt cx="4515853" cy="160421"/>
          </a:xfrm>
        </p:grpSpPr>
        <p:cxnSp>
          <p:nvCxnSpPr>
            <p:cNvPr id="6" name="מחבר ישר 5"/>
            <p:cNvCxnSpPr/>
            <p:nvPr/>
          </p:nvCxnSpPr>
          <p:spPr>
            <a:xfrm>
              <a:off x="3593431" y="3144253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מחבר ישר 6"/>
            <p:cNvCxnSpPr/>
            <p:nvPr/>
          </p:nvCxnSpPr>
          <p:spPr>
            <a:xfrm>
              <a:off x="6809873" y="3144252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אליפסה 7"/>
            <p:cNvSpPr/>
            <p:nvPr/>
          </p:nvSpPr>
          <p:spPr>
            <a:xfrm>
              <a:off x="5390948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אליפסה 8"/>
            <p:cNvSpPr/>
            <p:nvPr/>
          </p:nvSpPr>
          <p:spPr>
            <a:xfrm>
              <a:off x="6153855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35397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3593431" y="3064042"/>
            <a:ext cx="4515853" cy="160421"/>
            <a:chOff x="3593431" y="3064042"/>
            <a:chExt cx="4515853" cy="160421"/>
          </a:xfrm>
        </p:grpSpPr>
        <p:cxnSp>
          <p:nvCxnSpPr>
            <p:cNvPr id="6" name="מחבר ישר 5"/>
            <p:cNvCxnSpPr/>
            <p:nvPr/>
          </p:nvCxnSpPr>
          <p:spPr>
            <a:xfrm>
              <a:off x="3593431" y="3144253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מחבר ישר 6"/>
            <p:cNvCxnSpPr/>
            <p:nvPr/>
          </p:nvCxnSpPr>
          <p:spPr>
            <a:xfrm>
              <a:off x="6809873" y="3144252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אליפסה 7"/>
            <p:cNvSpPr/>
            <p:nvPr/>
          </p:nvSpPr>
          <p:spPr>
            <a:xfrm>
              <a:off x="5362736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אליפסה 8"/>
            <p:cNvSpPr/>
            <p:nvPr/>
          </p:nvSpPr>
          <p:spPr>
            <a:xfrm>
              <a:off x="6258235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58856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3593431" y="3064042"/>
            <a:ext cx="4515853" cy="160421"/>
            <a:chOff x="3593431" y="3064042"/>
            <a:chExt cx="4515853" cy="160421"/>
          </a:xfrm>
        </p:grpSpPr>
        <p:cxnSp>
          <p:nvCxnSpPr>
            <p:cNvPr id="6" name="מחבר ישר 5"/>
            <p:cNvCxnSpPr/>
            <p:nvPr/>
          </p:nvCxnSpPr>
          <p:spPr>
            <a:xfrm>
              <a:off x="3593431" y="3144253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מחבר ישר 6"/>
            <p:cNvCxnSpPr/>
            <p:nvPr/>
          </p:nvCxnSpPr>
          <p:spPr>
            <a:xfrm>
              <a:off x="6809873" y="3144252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אליפסה 7"/>
            <p:cNvSpPr/>
            <p:nvPr/>
          </p:nvSpPr>
          <p:spPr>
            <a:xfrm>
              <a:off x="5244930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אליפסה 8"/>
            <p:cNvSpPr/>
            <p:nvPr/>
          </p:nvSpPr>
          <p:spPr>
            <a:xfrm>
              <a:off x="6313894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26088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3593431" y="3064042"/>
            <a:ext cx="4515853" cy="160421"/>
            <a:chOff x="3593431" y="3064042"/>
            <a:chExt cx="4515853" cy="160421"/>
          </a:xfrm>
        </p:grpSpPr>
        <p:cxnSp>
          <p:nvCxnSpPr>
            <p:cNvPr id="6" name="מחבר ישר 5"/>
            <p:cNvCxnSpPr/>
            <p:nvPr/>
          </p:nvCxnSpPr>
          <p:spPr>
            <a:xfrm>
              <a:off x="3593431" y="3144253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מחבר ישר 6"/>
            <p:cNvCxnSpPr/>
            <p:nvPr/>
          </p:nvCxnSpPr>
          <p:spPr>
            <a:xfrm>
              <a:off x="6809873" y="3144252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אליפסה 7"/>
            <p:cNvSpPr/>
            <p:nvPr/>
          </p:nvSpPr>
          <p:spPr>
            <a:xfrm>
              <a:off x="5149515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9" name="אליפסה 8"/>
            <p:cNvSpPr/>
            <p:nvPr/>
          </p:nvSpPr>
          <p:spPr>
            <a:xfrm>
              <a:off x="6392779" y="3064042"/>
              <a:ext cx="160421" cy="16042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331920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קבוצה 9"/>
          <p:cNvGrpSpPr/>
          <p:nvPr/>
        </p:nvGrpSpPr>
        <p:grpSpPr>
          <a:xfrm>
            <a:off x="3593431" y="3144252"/>
            <a:ext cx="4515853" cy="1"/>
            <a:chOff x="3593431" y="3144252"/>
            <a:chExt cx="4515853" cy="1"/>
          </a:xfrm>
        </p:grpSpPr>
        <p:cxnSp>
          <p:nvCxnSpPr>
            <p:cNvPr id="6" name="מחבר ישר 5"/>
            <p:cNvCxnSpPr/>
            <p:nvPr/>
          </p:nvCxnSpPr>
          <p:spPr>
            <a:xfrm>
              <a:off x="3593431" y="3144253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מחבר ישר 6"/>
            <p:cNvCxnSpPr/>
            <p:nvPr/>
          </p:nvCxnSpPr>
          <p:spPr>
            <a:xfrm>
              <a:off x="6809873" y="3144252"/>
              <a:ext cx="1299411" cy="0"/>
            </a:xfrm>
            <a:prstGeom prst="line">
              <a:avLst/>
            </a:prstGeom>
            <a:ln w="762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9699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6322981" y="3511522"/>
            <a:ext cx="1152128" cy="2055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" t="20971" r="2907" b="14238"/>
          <a:stretch/>
        </p:blipFill>
        <p:spPr>
          <a:xfrm>
            <a:off x="696143" y="2258688"/>
            <a:ext cx="7307318" cy="3473257"/>
          </a:xfrm>
          <a:prstGeom prst="rect">
            <a:avLst/>
          </a:prstGeom>
        </p:spPr>
      </p:pic>
      <p:sp>
        <p:nvSpPr>
          <p:cNvPr id="9" name="מלבן 8"/>
          <p:cNvSpPr/>
          <p:nvPr/>
        </p:nvSpPr>
        <p:spPr>
          <a:xfrm>
            <a:off x="7250521" y="561299"/>
            <a:ext cx="4427985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זה הוא תנור של עכנאי. </a:t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מאי עכנאי? - אמר רב יהודה אמר שמואל: שהקיפו דברים </a:t>
            </a:r>
            <a:r>
              <a:rPr lang="he-IL" sz="1000" dirty="0" err="1">
                <a:latin typeface="Guttman Keren" panose="02010401010101010101" pitchFamily="2" charset="-79"/>
                <a:cs typeface="Guttman Keren" panose="02010401010101010101" pitchFamily="2" charset="-79"/>
              </a:rPr>
              <a:t>כעכנא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 זו, וטמאוהו. </a:t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b="1" dirty="0">
                <a:latin typeface="Guttman Keren" panose="02010401010101010101" pitchFamily="2" charset="-79"/>
                <a:cs typeface="Guttman Keren" panose="02010401010101010101" pitchFamily="2" charset="-79"/>
              </a:rPr>
              <a:t/>
            </a:r>
            <a:br>
              <a:rPr lang="he-IL" sz="1000" b="1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תנא: באותו היום השיב רבי אליעזר כל תשובות שבעולם ולא קיבלו הימנו. </a:t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/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אמר להם: אם הלכה כמותי - חרוב זה יוכיח. נעקר חרוב ממקומו מאה אמה, </a:t>
            </a:r>
            <a:endParaRPr lang="he-IL" sz="1000" dirty="0" smtClean="0">
              <a:latin typeface="Guttman Keren" panose="02010401010101010101" pitchFamily="2" charset="-79"/>
              <a:cs typeface="Guttman Keren" panose="02010401010101010101" pitchFamily="2" charset="-79"/>
            </a:endParaRPr>
          </a:p>
          <a:p>
            <a:r>
              <a:rPr lang="he-IL" sz="1000" dirty="0" smtClean="0">
                <a:latin typeface="Guttman Keren" panose="02010401010101010101" pitchFamily="2" charset="-79"/>
                <a:cs typeface="Guttman Keren" panose="02010401010101010101" pitchFamily="2" charset="-79"/>
              </a:rPr>
              <a:t>ואמרי 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לה: ארבע מאות אמה: </a:t>
            </a:r>
            <a:endParaRPr lang="he-IL" sz="1000" dirty="0" smtClean="0">
              <a:latin typeface="Guttman Keren" panose="02010401010101010101" pitchFamily="2" charset="-79"/>
              <a:cs typeface="Guttman Keren" panose="02010401010101010101" pitchFamily="2" charset="-79"/>
            </a:endParaRPr>
          </a:p>
          <a:p>
            <a:r>
              <a:rPr lang="he-IL" sz="1000" dirty="0" smtClean="0">
                <a:latin typeface="Guttman Keren" panose="02010401010101010101" pitchFamily="2" charset="-79"/>
                <a:cs typeface="Guttman Keren" panose="02010401010101010101" pitchFamily="2" charset="-79"/>
              </a:rPr>
              <a:t>אמרו 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לו: אין </a:t>
            </a:r>
            <a:r>
              <a:rPr lang="he-IL" sz="1000" dirty="0" err="1">
                <a:latin typeface="Guttman Keren" panose="02010401010101010101" pitchFamily="2" charset="-79"/>
                <a:cs typeface="Guttman Keren" panose="02010401010101010101" pitchFamily="2" charset="-79"/>
              </a:rPr>
              <a:t>מביאין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 ראיה מן החרוב. </a:t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/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חזר ואמר להם: אם הלכה כמותי - אמת המים יוכיחו. </a:t>
            </a:r>
            <a:endParaRPr lang="he-IL" sz="1000" dirty="0" smtClean="0">
              <a:latin typeface="Guttman Keren" panose="02010401010101010101" pitchFamily="2" charset="-79"/>
              <a:cs typeface="Guttman Keren" panose="02010401010101010101" pitchFamily="2" charset="-79"/>
            </a:endParaRPr>
          </a:p>
          <a:p>
            <a:r>
              <a:rPr lang="he-IL" sz="1000" dirty="0" smtClean="0">
                <a:latin typeface="Guttman Keren" panose="02010401010101010101" pitchFamily="2" charset="-79"/>
                <a:cs typeface="Guttman Keren" panose="02010401010101010101" pitchFamily="2" charset="-79"/>
              </a:rPr>
              <a:t>חזרו 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אמת המים לאחוריהם. </a:t>
            </a:r>
            <a:endParaRPr lang="he-IL" sz="1000" dirty="0" smtClean="0">
              <a:latin typeface="Guttman Keren" panose="02010401010101010101" pitchFamily="2" charset="-79"/>
              <a:cs typeface="Guttman Keren" panose="02010401010101010101" pitchFamily="2" charset="-79"/>
            </a:endParaRPr>
          </a:p>
          <a:p>
            <a:r>
              <a:rPr lang="he-IL" sz="1000" dirty="0" smtClean="0">
                <a:latin typeface="Guttman Keren" panose="02010401010101010101" pitchFamily="2" charset="-79"/>
                <a:cs typeface="Guttman Keren" panose="02010401010101010101" pitchFamily="2" charset="-79"/>
              </a:rPr>
              <a:t>אמרו 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לו: אין </a:t>
            </a:r>
            <a:r>
              <a:rPr lang="he-IL" sz="1000" dirty="0" err="1">
                <a:latin typeface="Guttman Keren" panose="02010401010101010101" pitchFamily="2" charset="-79"/>
                <a:cs typeface="Guttman Keren" panose="02010401010101010101" pitchFamily="2" charset="-79"/>
              </a:rPr>
              <a:t>מביאין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 ראיה מאמת המים. </a:t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/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חזר ואמר להם: אם הלכה כמותי - כותלי בית המדרש יוכיחו. </a:t>
            </a:r>
            <a:endParaRPr lang="he-IL" sz="1000" dirty="0" smtClean="0">
              <a:latin typeface="Guttman Keren" panose="02010401010101010101" pitchFamily="2" charset="-79"/>
              <a:cs typeface="Guttman Keren" panose="02010401010101010101" pitchFamily="2" charset="-79"/>
            </a:endParaRPr>
          </a:p>
          <a:p>
            <a:r>
              <a:rPr lang="he-IL" sz="1000" dirty="0" smtClean="0">
                <a:latin typeface="Guttman Keren" panose="02010401010101010101" pitchFamily="2" charset="-79"/>
                <a:cs typeface="Guttman Keren" panose="02010401010101010101" pitchFamily="2" charset="-79"/>
              </a:rPr>
              <a:t>הטו 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כותלי בית המדרש ליפול. גער בהם רבי יהושע, </a:t>
            </a:r>
            <a:endParaRPr lang="he-IL" sz="1000" dirty="0" smtClean="0">
              <a:latin typeface="Guttman Keren" panose="02010401010101010101" pitchFamily="2" charset="-79"/>
              <a:cs typeface="Guttman Keren" panose="02010401010101010101" pitchFamily="2" charset="-79"/>
            </a:endParaRPr>
          </a:p>
          <a:p>
            <a:r>
              <a:rPr lang="he-IL" sz="1000" dirty="0" smtClean="0">
                <a:latin typeface="Guttman Keren" panose="02010401010101010101" pitchFamily="2" charset="-79"/>
                <a:cs typeface="Guttman Keren" panose="02010401010101010101" pitchFamily="2" charset="-79"/>
              </a:rPr>
              <a:t>אמר 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להם: אם תלמידי חכמים מנצחים זה את זה בהלכה - אתם מה טיבכם? </a:t>
            </a:r>
            <a:endParaRPr lang="he-IL" sz="1000" dirty="0" smtClean="0">
              <a:latin typeface="Guttman Keren" panose="02010401010101010101" pitchFamily="2" charset="-79"/>
              <a:cs typeface="Guttman Keren" panose="02010401010101010101" pitchFamily="2" charset="-79"/>
            </a:endParaRPr>
          </a:p>
          <a:p>
            <a:r>
              <a:rPr lang="he-IL" sz="1000" dirty="0" smtClean="0">
                <a:latin typeface="Guttman Keren" panose="02010401010101010101" pitchFamily="2" charset="-79"/>
                <a:cs typeface="Guttman Keren" panose="02010401010101010101" pitchFamily="2" charset="-79"/>
              </a:rPr>
              <a:t>לא 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נפלו מפני כבודו של רבי יהושע, ולא זקפו מפני כבודו של רבי אליעזר, </a:t>
            </a:r>
            <a:endParaRPr lang="he-IL" sz="1000" dirty="0" smtClean="0">
              <a:latin typeface="Guttman Keren" panose="02010401010101010101" pitchFamily="2" charset="-79"/>
              <a:cs typeface="Guttman Keren" panose="02010401010101010101" pitchFamily="2" charset="-79"/>
            </a:endParaRPr>
          </a:p>
          <a:p>
            <a:endParaRPr lang="he-IL" sz="1200" b="1" dirty="0" smtClean="0">
              <a:latin typeface="Guttman Keren" panose="02010401010101010101" pitchFamily="2" charset="-79"/>
              <a:cs typeface="Guttman Keren" panose="02010401010101010101" pitchFamily="2" charset="-79"/>
            </a:endParaRPr>
          </a:p>
          <a:p>
            <a:r>
              <a:rPr lang="he-IL" sz="1200" b="1" dirty="0" smtClean="0">
                <a:latin typeface="Guttman Keren" panose="02010401010101010101" pitchFamily="2" charset="-79"/>
                <a:cs typeface="Guttman Keren" panose="02010401010101010101" pitchFamily="2" charset="-79"/>
              </a:rPr>
              <a:t>ועדין </a:t>
            </a:r>
            <a:r>
              <a:rPr lang="he-IL" sz="1200" b="1" dirty="0">
                <a:latin typeface="Guttman Keren" panose="02010401010101010101" pitchFamily="2" charset="-79"/>
                <a:cs typeface="Guttman Keren" panose="02010401010101010101" pitchFamily="2" charset="-79"/>
              </a:rPr>
              <a:t>מטין </a:t>
            </a:r>
            <a:r>
              <a:rPr lang="he-IL" sz="1200" b="1" dirty="0" err="1">
                <a:latin typeface="Guttman Keren" panose="02010401010101010101" pitchFamily="2" charset="-79"/>
                <a:cs typeface="Guttman Keren" panose="02010401010101010101" pitchFamily="2" charset="-79"/>
              </a:rPr>
              <a:t>ועומדין</a:t>
            </a:r>
            <a:r>
              <a:rPr lang="he-IL" sz="1200" dirty="0">
                <a:latin typeface="Guttman Keren" panose="02010401010101010101" pitchFamily="2" charset="-79"/>
                <a:cs typeface="Guttman Keren" panose="02010401010101010101" pitchFamily="2" charset="-79"/>
              </a:rPr>
              <a:t>. 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/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/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חזר ואמר להם: אם הלכה כמותי - מן השמים יוכיחו. </a:t>
            </a:r>
            <a:endParaRPr lang="he-IL" sz="1000" dirty="0" smtClean="0">
              <a:latin typeface="Guttman Keren" panose="02010401010101010101" pitchFamily="2" charset="-79"/>
              <a:cs typeface="Guttman Keren" panose="02010401010101010101" pitchFamily="2" charset="-79"/>
            </a:endParaRPr>
          </a:p>
          <a:p>
            <a:r>
              <a:rPr lang="he-IL" sz="1000" dirty="0" err="1" smtClean="0">
                <a:latin typeface="Guttman Keren" panose="02010401010101010101" pitchFamily="2" charset="-79"/>
                <a:cs typeface="Guttman Keren" panose="02010401010101010101" pitchFamily="2" charset="-79"/>
              </a:rPr>
              <a:t>יצאתה</a:t>
            </a:r>
            <a:r>
              <a:rPr lang="he-IL" sz="1000" dirty="0" smtClean="0"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בת קול ואמרה: מה לכם אצל רבי אליעזר שהלכה כמותו בכל מקום! </a:t>
            </a:r>
          </a:p>
          <a:p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עמד רבי יהושע על רגליו ואמר: </a:t>
            </a:r>
            <a:r>
              <a:rPr lang="he-IL" sz="1000" b="1" dirty="0">
                <a:latin typeface="Guttman Keren" panose="02010401010101010101" pitchFamily="2" charset="-79"/>
                <a:cs typeface="Guttman Keren" panose="02010401010101010101" pitchFamily="2" charset="-79"/>
              </a:rPr>
              <a:t>לא בשמים היא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. </a:t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/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מאי [דברים ל'] לא בשמים היא? </a:t>
            </a:r>
          </a:p>
          <a:p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אמר רבי ירמיה: שכבר נתנה תורה מהר סיני.</a:t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/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אין אנו </a:t>
            </a:r>
            <a:r>
              <a:rPr lang="he-IL" sz="1000" dirty="0" err="1">
                <a:latin typeface="Guttman Keren" panose="02010401010101010101" pitchFamily="2" charset="-79"/>
                <a:cs typeface="Guttman Keren" panose="02010401010101010101" pitchFamily="2" charset="-79"/>
              </a:rPr>
              <a:t>משגיחין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 בבת קול, שכבר כתבת בהר סיני בתורה [שמות כ"ג] אחרי רבים להטת. </a:t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/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r>
              <a:rPr lang="he-IL" sz="1000" dirty="0" err="1">
                <a:latin typeface="Guttman Keren" panose="02010401010101010101" pitchFamily="2" charset="-79"/>
                <a:cs typeface="Guttman Keren" panose="02010401010101010101" pitchFamily="2" charset="-79"/>
              </a:rPr>
              <a:t>אשכחיה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 רבי נתן לאליהו, אמר ליה: </a:t>
            </a:r>
          </a:p>
          <a:p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מאי עביד </a:t>
            </a:r>
            <a:r>
              <a:rPr lang="he-IL" sz="1000" dirty="0" err="1">
                <a:latin typeface="Guttman Keren" panose="02010401010101010101" pitchFamily="2" charset="-79"/>
                <a:cs typeface="Guttman Keren" panose="02010401010101010101" pitchFamily="2" charset="-79"/>
              </a:rPr>
              <a:t>קודשא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1000" dirty="0" err="1">
                <a:latin typeface="Guttman Keren" panose="02010401010101010101" pitchFamily="2" charset="-79"/>
                <a:cs typeface="Guttman Keren" panose="02010401010101010101" pitchFamily="2" charset="-79"/>
              </a:rPr>
              <a:t>בריך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 הוא </a:t>
            </a:r>
            <a:r>
              <a:rPr lang="he-IL" sz="1000" dirty="0" err="1">
                <a:latin typeface="Guttman Keren" panose="02010401010101010101" pitchFamily="2" charset="-79"/>
                <a:cs typeface="Guttman Keren" panose="02010401010101010101" pitchFamily="2" charset="-79"/>
              </a:rPr>
              <a:t>בההיא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 </a:t>
            </a:r>
            <a:r>
              <a:rPr lang="he-IL" sz="1000" dirty="0" err="1">
                <a:latin typeface="Guttman Keren" panose="02010401010101010101" pitchFamily="2" charset="-79"/>
                <a:cs typeface="Guttman Keren" panose="02010401010101010101" pitchFamily="2" charset="-79"/>
              </a:rPr>
              <a:t>שעתא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? </a:t>
            </a:r>
          </a:p>
          <a:p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אמר ליה: </a:t>
            </a:r>
            <a:r>
              <a:rPr lang="he-IL" sz="1000" dirty="0" err="1">
                <a:latin typeface="Guttman Keren" panose="02010401010101010101" pitchFamily="2" charset="-79"/>
                <a:cs typeface="Guttman Keren" panose="02010401010101010101" pitchFamily="2" charset="-79"/>
              </a:rPr>
              <a:t>קא</a:t>
            </a:r>
            <a: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  <a:t> חייך ואמר נצחוני בני, נצחוני בני. </a:t>
            </a:r>
            <a:br>
              <a:rPr lang="he-IL" sz="1000" dirty="0">
                <a:latin typeface="Guttman Keren" panose="02010401010101010101" pitchFamily="2" charset="-79"/>
                <a:cs typeface="Guttman Keren" panose="02010401010101010101" pitchFamily="2" charset="-79"/>
              </a:rPr>
            </a:br>
            <a:endParaRPr lang="he-IL" sz="1000" dirty="0">
              <a:latin typeface="Guttman Keren" panose="02010401010101010101" pitchFamily="2" charset="-79"/>
              <a:cs typeface="Guttman Keren" panose="0201040101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6824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Desktop\Ein Prat\SKMBT_C2801701290936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90" t="3264" r="5064" b="1653"/>
          <a:stretch/>
        </p:blipFill>
        <p:spPr bwMode="auto">
          <a:xfrm rot="16200000">
            <a:off x="4498584" y="-735569"/>
            <a:ext cx="2952327" cy="731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Users\Owner\Downloads\SKMBT_C2801701301526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81" t="35179" r="4752" b="33668"/>
          <a:stretch/>
        </p:blipFill>
        <p:spPr bwMode="auto">
          <a:xfrm rot="16200000">
            <a:off x="7852324" y="4576526"/>
            <a:ext cx="1104249" cy="263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Users\Owner\Downloads\SKMBT_C2801701301526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7" t="29749" r="53373" b="29895"/>
          <a:stretch/>
        </p:blipFill>
        <p:spPr bwMode="auto">
          <a:xfrm rot="16200000">
            <a:off x="4619744" y="4632941"/>
            <a:ext cx="938624" cy="2625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Users\Owner\Downloads\SKMBT_C2801701301526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36" t="43169" r="22220" b="36727"/>
          <a:stretch/>
        </p:blipFill>
        <p:spPr bwMode="auto">
          <a:xfrm rot="16200000">
            <a:off x="2326824" y="5559085"/>
            <a:ext cx="864168" cy="597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7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81684"/>
            <a:ext cx="9144000" cy="4294632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81684"/>
            <a:ext cx="9144000" cy="4294632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81684"/>
            <a:ext cx="9144000" cy="429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16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81684"/>
            <a:ext cx="9144000" cy="4294632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81684"/>
            <a:ext cx="9144000" cy="4294632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81684"/>
            <a:ext cx="9144000" cy="429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79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Desktop\R1-RG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23443"/>
            <a:ext cx="9144000" cy="301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76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Desktop\R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84"/>
          <a:stretch/>
        </p:blipFill>
        <p:spPr bwMode="auto">
          <a:xfrm>
            <a:off x="1523999" y="912794"/>
            <a:ext cx="9144001" cy="500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92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87</Words>
  <Application>Microsoft Office PowerPoint</Application>
  <PresentationFormat>מותאם אישית</PresentationFormat>
  <Paragraphs>179</Paragraphs>
  <Slides>30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30</vt:i4>
      </vt:variant>
    </vt:vector>
  </HeadingPairs>
  <TitlesOfParts>
    <vt:vector size="31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Uriel</dc:creator>
  <cp:lastModifiedBy>סמט</cp:lastModifiedBy>
  <cp:revision>23</cp:revision>
  <dcterms:created xsi:type="dcterms:W3CDTF">2018-02-22T07:59:43Z</dcterms:created>
  <dcterms:modified xsi:type="dcterms:W3CDTF">2018-02-22T14:18:11Z</dcterms:modified>
</cp:coreProperties>
</file>